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Bosk" charset="0"/>
      <p:regular r:id="rId23"/>
    </p:embeddedFont>
    <p:embeddedFont>
      <p:font typeface="Bryndan Write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svg"/><Relationship Id="rId7" Type="http://schemas.openxmlformats.org/officeDocument/2006/relationships/image" Target="../media/image2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svg"/><Relationship Id="rId7" Type="http://schemas.openxmlformats.org/officeDocument/2006/relationships/image" Target="../media/image47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6.svg"/><Relationship Id="rId7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svg"/><Relationship Id="rId7" Type="http://schemas.openxmlformats.org/officeDocument/2006/relationships/image" Target="../media/image54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11" Type="http://schemas.openxmlformats.org/officeDocument/2006/relationships/image" Target="../media/image58.svg"/><Relationship Id="rId5" Type="http://schemas.openxmlformats.org/officeDocument/2006/relationships/image" Target="../media/image26.svg"/><Relationship Id="rId10" Type="http://schemas.openxmlformats.org/officeDocument/2006/relationships/image" Target="../media/image57.png"/><Relationship Id="rId4" Type="http://schemas.openxmlformats.org/officeDocument/2006/relationships/image" Target="../media/image25.png"/><Relationship Id="rId9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45.svg"/><Relationship Id="rId7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6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6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45.svg"/><Relationship Id="rId10" Type="http://schemas.openxmlformats.org/officeDocument/2006/relationships/image" Target="../media/image61.png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7.svg"/><Relationship Id="rId3" Type="http://schemas.openxmlformats.org/officeDocument/2006/relationships/image" Target="../media/image63.svg"/><Relationship Id="rId7" Type="http://schemas.openxmlformats.org/officeDocument/2006/relationships/image" Target="../media/image6.svg"/><Relationship Id="rId12" Type="http://schemas.openxmlformats.org/officeDocument/2006/relationships/image" Target="../media/image4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6.svg"/><Relationship Id="rId5" Type="http://schemas.openxmlformats.org/officeDocument/2006/relationships/image" Target="../media/image2.svg"/><Relationship Id="rId15" Type="http://schemas.openxmlformats.org/officeDocument/2006/relationships/image" Target="../media/image28.svg"/><Relationship Id="rId10" Type="http://schemas.openxmlformats.org/officeDocument/2006/relationships/image" Target="../media/image25.png"/><Relationship Id="rId4" Type="http://schemas.openxmlformats.org/officeDocument/2006/relationships/image" Target="../media/image1.png"/><Relationship Id="rId9" Type="http://schemas.openxmlformats.org/officeDocument/2006/relationships/image" Target="../media/image45.sv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3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svg"/><Relationship Id="rId7" Type="http://schemas.openxmlformats.org/officeDocument/2006/relationships/image" Target="../media/image35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.svg"/><Relationship Id="rId7" Type="http://schemas.openxmlformats.org/officeDocument/2006/relationships/image" Target="../media/image2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42841" y="5143500"/>
            <a:ext cx="8932027" cy="7908904"/>
          </a:xfrm>
          <a:custGeom>
            <a:avLst/>
            <a:gdLst/>
            <a:ahLst/>
            <a:cxnLst/>
            <a:rect l="l" t="t" r="r" b="b"/>
            <a:pathLst>
              <a:path w="8932027" h="7908904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36460" y="-4617631"/>
            <a:ext cx="11441347" cy="10411626"/>
          </a:xfrm>
          <a:custGeom>
            <a:avLst/>
            <a:gdLst/>
            <a:ahLst/>
            <a:cxnLst/>
            <a:rect l="l" t="t" r="r" b="b"/>
            <a:pathLst>
              <a:path w="11441347" h="10411626">
                <a:moveTo>
                  <a:pt x="0" y="0"/>
                </a:moveTo>
                <a:lnTo>
                  <a:pt x="11441347" y="0"/>
                </a:lnTo>
                <a:lnTo>
                  <a:pt x="11441347" y="10411625"/>
                </a:lnTo>
                <a:lnTo>
                  <a:pt x="0" y="10411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0" y="0"/>
            <a:ext cx="3458658" cy="3169914"/>
          </a:xfrm>
          <a:custGeom>
            <a:avLst/>
            <a:gdLst/>
            <a:ahLst/>
            <a:cxnLst/>
            <a:rect l="l" t="t" r="r" b="b"/>
            <a:pathLst>
              <a:path w="3458658" h="3169914">
                <a:moveTo>
                  <a:pt x="0" y="0"/>
                </a:moveTo>
                <a:lnTo>
                  <a:pt x="3458658" y="0"/>
                </a:lnTo>
                <a:lnTo>
                  <a:pt x="3458658" y="3169914"/>
                </a:lnTo>
                <a:lnTo>
                  <a:pt x="0" y="31699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26831" flipH="1">
            <a:off x="11269664" y="5336968"/>
            <a:ext cx="5576254" cy="3842546"/>
          </a:xfrm>
          <a:custGeom>
            <a:avLst/>
            <a:gdLst/>
            <a:ahLst/>
            <a:cxnLst/>
            <a:rect l="l" t="t" r="r" b="b"/>
            <a:pathLst>
              <a:path w="5576254" h="3842546">
                <a:moveTo>
                  <a:pt x="5576254" y="0"/>
                </a:moveTo>
                <a:lnTo>
                  <a:pt x="0" y="0"/>
                </a:lnTo>
                <a:lnTo>
                  <a:pt x="0" y="3842546"/>
                </a:lnTo>
                <a:lnTo>
                  <a:pt x="5576254" y="3842546"/>
                </a:lnTo>
                <a:lnTo>
                  <a:pt x="55762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318444" y="2827610"/>
            <a:ext cx="11739347" cy="3482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60"/>
              </a:lnSpc>
            </a:pPr>
            <a:r>
              <a:rPr lang="en-US" sz="12942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BANKRUPTCY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18444" y="6001472"/>
            <a:ext cx="8894372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3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Presented By Group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2960">
            <a:off x="12894760" y="-2941428"/>
            <a:ext cx="5996440" cy="5882856"/>
          </a:xfrm>
          <a:custGeom>
            <a:avLst/>
            <a:gdLst/>
            <a:ahLst/>
            <a:cxnLst/>
            <a:rect l="l" t="t" r="r" b="b"/>
            <a:pathLst>
              <a:path w="5996440" h="5882856">
                <a:moveTo>
                  <a:pt x="0" y="0"/>
                </a:moveTo>
                <a:lnTo>
                  <a:pt x="5996440" y="0"/>
                </a:lnTo>
                <a:lnTo>
                  <a:pt x="5996440" y="5882856"/>
                </a:lnTo>
                <a:lnTo>
                  <a:pt x="0" y="58828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811013">
            <a:off x="-770305" y="7431687"/>
            <a:ext cx="5971346" cy="4114800"/>
          </a:xfrm>
          <a:custGeom>
            <a:avLst/>
            <a:gdLst/>
            <a:ahLst/>
            <a:cxnLst/>
            <a:rect l="l" t="t" r="r" b="b"/>
            <a:pathLst>
              <a:path w="5971346" h="4114800">
                <a:moveTo>
                  <a:pt x="0" y="0"/>
                </a:moveTo>
                <a:lnTo>
                  <a:pt x="5971345" y="0"/>
                </a:lnTo>
                <a:lnTo>
                  <a:pt x="59713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661153">
            <a:off x="-4789459" y="-2052562"/>
            <a:ext cx="8932027" cy="7908904"/>
          </a:xfrm>
          <a:custGeom>
            <a:avLst/>
            <a:gdLst/>
            <a:ahLst/>
            <a:cxnLst/>
            <a:rect l="l" t="t" r="r" b="b"/>
            <a:pathLst>
              <a:path w="8932027" h="7908904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93524" y="2962340"/>
            <a:ext cx="13099457" cy="5882847"/>
          </a:xfrm>
          <a:custGeom>
            <a:avLst/>
            <a:gdLst/>
            <a:ahLst/>
            <a:cxnLst/>
            <a:rect l="l" t="t" r="r" b="b"/>
            <a:pathLst>
              <a:path w="13099457" h="5882847">
                <a:moveTo>
                  <a:pt x="0" y="0"/>
                </a:moveTo>
                <a:lnTo>
                  <a:pt x="13099456" y="0"/>
                </a:lnTo>
                <a:lnTo>
                  <a:pt x="13099456" y="5882846"/>
                </a:lnTo>
                <a:lnTo>
                  <a:pt x="0" y="588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295286" y="3910545"/>
            <a:ext cx="9697427" cy="45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Split data into training (80%) and testing (20%) sets using train_test_split.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 to understand true/false positives and negatives.</a:t>
            </a:r>
          </a:p>
          <a:p>
            <a:pPr marL="690881" lvl="1" indent="-345440" algn="ctr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Precision, Recall, F1-score for each class.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374C7A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51216" y="1768540"/>
            <a:ext cx="8312554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LOGISTIC REGRESSION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8400">
            <a:off x="-8964260" y="244364"/>
            <a:ext cx="14530439" cy="13222700"/>
          </a:xfrm>
          <a:custGeom>
            <a:avLst/>
            <a:gdLst/>
            <a:ahLst/>
            <a:cxnLst/>
            <a:rect l="l" t="t" r="r" b="b"/>
            <a:pathLst>
              <a:path w="14530439" h="13222700">
                <a:moveTo>
                  <a:pt x="0" y="0"/>
                </a:moveTo>
                <a:lnTo>
                  <a:pt x="14530439" y="0"/>
                </a:lnTo>
                <a:lnTo>
                  <a:pt x="14530439" y="13222700"/>
                </a:lnTo>
                <a:lnTo>
                  <a:pt x="0" y="1322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57249">
            <a:off x="10554969" y="-1939722"/>
            <a:ext cx="7693022" cy="7547302"/>
          </a:xfrm>
          <a:custGeom>
            <a:avLst/>
            <a:gdLst/>
            <a:ahLst/>
            <a:cxnLst/>
            <a:rect l="l" t="t" r="r" b="b"/>
            <a:pathLst>
              <a:path w="7693022" h="7547302">
                <a:moveTo>
                  <a:pt x="0" y="0"/>
                </a:moveTo>
                <a:lnTo>
                  <a:pt x="7693023" y="0"/>
                </a:lnTo>
                <a:lnTo>
                  <a:pt x="7693023" y="7547302"/>
                </a:lnTo>
                <a:lnTo>
                  <a:pt x="0" y="754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047" flipH="1">
            <a:off x="16431173" y="5416785"/>
            <a:ext cx="3109988" cy="6503778"/>
          </a:xfrm>
          <a:custGeom>
            <a:avLst/>
            <a:gdLst/>
            <a:ahLst/>
            <a:cxnLst/>
            <a:rect l="l" t="t" r="r" b="b"/>
            <a:pathLst>
              <a:path w="3109988" h="6503778">
                <a:moveTo>
                  <a:pt x="3109989" y="0"/>
                </a:moveTo>
                <a:lnTo>
                  <a:pt x="0" y="0"/>
                </a:lnTo>
                <a:lnTo>
                  <a:pt x="0" y="6503777"/>
                </a:lnTo>
                <a:lnTo>
                  <a:pt x="3109989" y="6503777"/>
                </a:lnTo>
                <a:lnTo>
                  <a:pt x="31099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93524" y="2962340"/>
            <a:ext cx="13099457" cy="5882847"/>
          </a:xfrm>
          <a:custGeom>
            <a:avLst/>
            <a:gdLst/>
            <a:ahLst/>
            <a:cxnLst/>
            <a:rect l="l" t="t" r="r" b="b"/>
            <a:pathLst>
              <a:path w="13099457" h="5882847">
                <a:moveTo>
                  <a:pt x="0" y="0"/>
                </a:moveTo>
                <a:lnTo>
                  <a:pt x="13099456" y="0"/>
                </a:lnTo>
                <a:lnTo>
                  <a:pt x="13099456" y="5882846"/>
                </a:lnTo>
                <a:lnTo>
                  <a:pt x="0" y="58828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93950" y="3736361"/>
            <a:ext cx="10298604" cy="4249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5"/>
              </a:lnSpc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 and confusion matrix analysis.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Feature Importance: Plotted the importance of each feature in predicting bankruptcy.</a:t>
            </a:r>
          </a:p>
          <a:p>
            <a:pPr algn="l">
              <a:lnSpc>
                <a:spcPts val="4225"/>
              </a:lnSpc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Performance: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Showed high accuracy and balanced performance across metrics.</a:t>
            </a:r>
          </a:p>
          <a:p>
            <a:pPr algn="l">
              <a:lnSpc>
                <a:spcPts val="4225"/>
              </a:lnSpc>
              <a:spcBef>
                <a:spcPct val="0"/>
              </a:spcBef>
            </a:pPr>
            <a:endParaRPr lang="en-US" sz="3017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51216" y="1768540"/>
            <a:ext cx="66337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RANDOM FOREST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525015" y="-2292297"/>
            <a:ext cx="12654375" cy="14871595"/>
          </a:xfrm>
          <a:custGeom>
            <a:avLst/>
            <a:gdLst/>
            <a:ahLst/>
            <a:cxnLst/>
            <a:rect l="l" t="t" r="r" b="b"/>
            <a:pathLst>
              <a:path w="12654375" h="14871595">
                <a:moveTo>
                  <a:pt x="0" y="0"/>
                </a:moveTo>
                <a:lnTo>
                  <a:pt x="12654375" y="0"/>
                </a:lnTo>
                <a:lnTo>
                  <a:pt x="12654375" y="14871594"/>
                </a:lnTo>
                <a:lnTo>
                  <a:pt x="0" y="1487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57679" y="6501421"/>
            <a:ext cx="4489613" cy="4114800"/>
          </a:xfrm>
          <a:custGeom>
            <a:avLst/>
            <a:gdLst/>
            <a:ahLst/>
            <a:cxnLst/>
            <a:rect l="l" t="t" r="r" b="b"/>
            <a:pathLst>
              <a:path w="4489613" h="4114800">
                <a:moveTo>
                  <a:pt x="0" y="0"/>
                </a:moveTo>
                <a:lnTo>
                  <a:pt x="4489613" y="0"/>
                </a:lnTo>
                <a:lnTo>
                  <a:pt x="4489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486" y="0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07591">
            <a:off x="-4946635" y="-525598"/>
            <a:ext cx="14086617" cy="12818822"/>
          </a:xfrm>
          <a:custGeom>
            <a:avLst/>
            <a:gdLst/>
            <a:ahLst/>
            <a:cxnLst/>
            <a:rect l="l" t="t" r="r" b="b"/>
            <a:pathLst>
              <a:path w="14086617" h="12818822">
                <a:moveTo>
                  <a:pt x="0" y="0"/>
                </a:moveTo>
                <a:lnTo>
                  <a:pt x="14086617" y="0"/>
                </a:lnTo>
                <a:lnTo>
                  <a:pt x="14086617" y="12818822"/>
                </a:lnTo>
                <a:lnTo>
                  <a:pt x="0" y="1281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524" y="2929060"/>
            <a:ext cx="9075071" cy="497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Naive Bayes model using GaussianNB.</a:t>
            </a:r>
          </a:p>
          <a:p>
            <a:pPr algn="l">
              <a:lnSpc>
                <a:spcPts val="3552"/>
              </a:lnSpc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95.24%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Highlighted the precision, recall, and F1-score for each class.</a:t>
            </a:r>
          </a:p>
          <a:p>
            <a:pPr marL="690881" lvl="1" indent="-345440" algn="l">
              <a:lnSpc>
                <a:spcPts val="3552"/>
              </a:lnSpc>
              <a:buFont typeface="Arial"/>
              <a:buChar char="•"/>
            </a:pPr>
            <a:r>
              <a:rPr lang="en-US" sz="3200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Observed high precision and recall for class 1 (non-bankrupt).</a:t>
            </a:r>
          </a:p>
          <a:p>
            <a:pPr algn="l">
              <a:lnSpc>
                <a:spcPts val="3552"/>
              </a:lnSpc>
            </a:pPr>
            <a:endParaRPr lang="en-US" sz="3200">
              <a:solidFill>
                <a:srgbClr val="6F90B4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490524" y="1744785"/>
            <a:ext cx="730695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NAIVE BAYES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2960">
            <a:off x="-528412" y="72009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427871">
            <a:off x="2300055" y="-2442398"/>
            <a:ext cx="13687891" cy="16086196"/>
          </a:xfrm>
          <a:custGeom>
            <a:avLst/>
            <a:gdLst/>
            <a:ahLst/>
            <a:cxnLst/>
            <a:rect l="l" t="t" r="r" b="b"/>
            <a:pathLst>
              <a:path w="13687891" h="16086196">
                <a:moveTo>
                  <a:pt x="0" y="0"/>
                </a:moveTo>
                <a:lnTo>
                  <a:pt x="13687890" y="0"/>
                </a:lnTo>
                <a:lnTo>
                  <a:pt x="13687890" y="16086196"/>
                </a:lnTo>
                <a:lnTo>
                  <a:pt x="0" y="160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37781" y="3202231"/>
            <a:ext cx="12412438" cy="563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Split data into training (80%) and testing (20%) sets using train_test_split.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SVM model using SVC.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 to understand true/false positives and negatives.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Precision, Recall, F1-score for each class.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607647" y="1173848"/>
            <a:ext cx="12226472" cy="231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2"/>
              </a:lnSpc>
            </a:pPr>
            <a:r>
              <a:rPr lang="en-US" sz="663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SUPPORT VECTOR MACHINE</a:t>
            </a:r>
          </a:p>
          <a:p>
            <a:pPr algn="ctr">
              <a:lnSpc>
                <a:spcPts val="9282"/>
              </a:lnSpc>
              <a:spcBef>
                <a:spcPct val="0"/>
              </a:spcBef>
            </a:pPr>
            <a:r>
              <a:rPr lang="en-US" sz="663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 (SVM)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9845">
            <a:off x="13743466" y="5418312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501088" y="882833"/>
            <a:ext cx="7511463" cy="8698789"/>
            <a:chOff x="0" y="0"/>
            <a:chExt cx="1978328" cy="2291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8328" cy="2291039"/>
            </a:xfrm>
            <a:custGeom>
              <a:avLst/>
              <a:gdLst/>
              <a:ahLst/>
              <a:cxnLst/>
              <a:rect l="l" t="t" r="r" b="b"/>
              <a:pathLst>
                <a:path w="1978328" h="2291039">
                  <a:moveTo>
                    <a:pt x="52565" y="0"/>
                  </a:moveTo>
                  <a:lnTo>
                    <a:pt x="1925763" y="0"/>
                  </a:lnTo>
                  <a:cubicBezTo>
                    <a:pt x="1939704" y="0"/>
                    <a:pt x="1953074" y="5538"/>
                    <a:pt x="1962932" y="15396"/>
                  </a:cubicBezTo>
                  <a:cubicBezTo>
                    <a:pt x="1972790" y="25254"/>
                    <a:pt x="1978328" y="38624"/>
                    <a:pt x="1978328" y="52565"/>
                  </a:cubicBezTo>
                  <a:lnTo>
                    <a:pt x="1978328" y="2238474"/>
                  </a:lnTo>
                  <a:cubicBezTo>
                    <a:pt x="1978328" y="2267505"/>
                    <a:pt x="1954794" y="2291039"/>
                    <a:pt x="1925763" y="2291039"/>
                  </a:cubicBezTo>
                  <a:lnTo>
                    <a:pt x="52565" y="2291039"/>
                  </a:lnTo>
                  <a:cubicBezTo>
                    <a:pt x="38624" y="2291039"/>
                    <a:pt x="25254" y="2285501"/>
                    <a:pt x="15396" y="2275643"/>
                  </a:cubicBezTo>
                  <a:cubicBezTo>
                    <a:pt x="5538" y="2265785"/>
                    <a:pt x="0" y="2252415"/>
                    <a:pt x="0" y="2238474"/>
                  </a:cubicBezTo>
                  <a:lnTo>
                    <a:pt x="0" y="52565"/>
                  </a:lnTo>
                  <a:cubicBezTo>
                    <a:pt x="0" y="23534"/>
                    <a:pt x="23534" y="0"/>
                    <a:pt x="5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78328" cy="23481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836884">
            <a:off x="-1068423" y="-10287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241186">
            <a:off x="9741641" y="1156134"/>
            <a:ext cx="2673382" cy="4389135"/>
          </a:xfrm>
          <a:custGeom>
            <a:avLst/>
            <a:gdLst/>
            <a:ahLst/>
            <a:cxnLst/>
            <a:rect l="l" t="t" r="r" b="b"/>
            <a:pathLst>
              <a:path w="2673382" h="4389135">
                <a:moveTo>
                  <a:pt x="0" y="0"/>
                </a:moveTo>
                <a:lnTo>
                  <a:pt x="2673382" y="0"/>
                </a:lnTo>
                <a:lnTo>
                  <a:pt x="2673382" y="4389135"/>
                </a:lnTo>
                <a:lnTo>
                  <a:pt x="0" y="4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9719260" y="1117428"/>
            <a:ext cx="7075119" cy="8229600"/>
            <a:chOff x="0" y="0"/>
            <a:chExt cx="186340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863406" cy="2167467"/>
            </a:xfrm>
            <a:custGeom>
              <a:avLst/>
              <a:gdLst/>
              <a:ahLst/>
              <a:cxnLst/>
              <a:rect l="l" t="t" r="r" b="b"/>
              <a:pathLst>
                <a:path w="1863406" h="2167467">
                  <a:moveTo>
                    <a:pt x="55807" y="0"/>
                  </a:moveTo>
                  <a:lnTo>
                    <a:pt x="1807600" y="0"/>
                  </a:lnTo>
                  <a:cubicBezTo>
                    <a:pt x="1838421" y="0"/>
                    <a:pt x="1863406" y="24985"/>
                    <a:pt x="1863406" y="55807"/>
                  </a:cubicBezTo>
                  <a:lnTo>
                    <a:pt x="1863406" y="2111660"/>
                  </a:lnTo>
                  <a:cubicBezTo>
                    <a:pt x="1863406" y="2126461"/>
                    <a:pt x="1857526" y="2140656"/>
                    <a:pt x="1847061" y="2151121"/>
                  </a:cubicBezTo>
                  <a:cubicBezTo>
                    <a:pt x="1836595" y="2161587"/>
                    <a:pt x="1822400" y="2167467"/>
                    <a:pt x="1807600" y="2167467"/>
                  </a:cubicBezTo>
                  <a:lnTo>
                    <a:pt x="55807" y="2167467"/>
                  </a:lnTo>
                  <a:cubicBezTo>
                    <a:pt x="41006" y="2167467"/>
                    <a:pt x="26811" y="2161587"/>
                    <a:pt x="16345" y="2151121"/>
                  </a:cubicBezTo>
                  <a:cubicBezTo>
                    <a:pt x="5880" y="2140656"/>
                    <a:pt x="0" y="2126461"/>
                    <a:pt x="0" y="2111660"/>
                  </a:cubicBezTo>
                  <a:lnTo>
                    <a:pt x="0" y="55807"/>
                  </a:lnTo>
                  <a:cubicBezTo>
                    <a:pt x="0" y="41006"/>
                    <a:pt x="5880" y="26811"/>
                    <a:pt x="16345" y="16345"/>
                  </a:cubicBezTo>
                  <a:cubicBezTo>
                    <a:pt x="26811" y="5880"/>
                    <a:pt x="41006" y="0"/>
                    <a:pt x="55807" y="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863406" cy="22246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7589" y="3556497"/>
            <a:ext cx="8473685" cy="3351460"/>
            <a:chOff x="0" y="0"/>
            <a:chExt cx="2231752" cy="8826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231752" cy="882689"/>
            </a:xfrm>
            <a:custGeom>
              <a:avLst/>
              <a:gdLst/>
              <a:ahLst/>
              <a:cxnLst/>
              <a:rect l="l" t="t" r="r" b="b"/>
              <a:pathLst>
                <a:path w="2231752" h="882689">
                  <a:moveTo>
                    <a:pt x="46596" y="0"/>
                  </a:moveTo>
                  <a:lnTo>
                    <a:pt x="2185157" y="0"/>
                  </a:lnTo>
                  <a:cubicBezTo>
                    <a:pt x="2210891" y="0"/>
                    <a:pt x="2231752" y="20862"/>
                    <a:pt x="2231752" y="46596"/>
                  </a:cubicBezTo>
                  <a:lnTo>
                    <a:pt x="2231752" y="836093"/>
                  </a:lnTo>
                  <a:cubicBezTo>
                    <a:pt x="2231752" y="861828"/>
                    <a:pt x="2210891" y="882689"/>
                    <a:pt x="2185157" y="882689"/>
                  </a:cubicBezTo>
                  <a:lnTo>
                    <a:pt x="46596" y="882689"/>
                  </a:lnTo>
                  <a:cubicBezTo>
                    <a:pt x="20862" y="882689"/>
                    <a:pt x="0" y="861828"/>
                    <a:pt x="0" y="836093"/>
                  </a:cubicBezTo>
                  <a:lnTo>
                    <a:pt x="0" y="46596"/>
                  </a:lnTo>
                  <a:cubicBezTo>
                    <a:pt x="0" y="20862"/>
                    <a:pt x="20862" y="0"/>
                    <a:pt x="46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2231752" cy="939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70315" y="3888416"/>
            <a:ext cx="8228233" cy="2687622"/>
          </a:xfrm>
          <a:custGeom>
            <a:avLst/>
            <a:gdLst/>
            <a:ahLst/>
            <a:cxnLst/>
            <a:rect l="l" t="t" r="r" b="b"/>
            <a:pathLst>
              <a:path w="8228233" h="2687622">
                <a:moveTo>
                  <a:pt x="0" y="0"/>
                </a:moveTo>
                <a:lnTo>
                  <a:pt x="8228233" y="0"/>
                </a:lnTo>
                <a:lnTo>
                  <a:pt x="8228233" y="2687623"/>
                </a:lnTo>
                <a:lnTo>
                  <a:pt x="0" y="26876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093" t="-297922" r="-185513" b="-18875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194999" y="1524780"/>
            <a:ext cx="6123641" cy="731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Training: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Trained the KNN model using KNeighborsClassifier with k=5.</a:t>
            </a: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Evaluation: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Accuracy: Calculated using accuracy_score.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Confusion Matrix: Visualized using a heatmap.</a:t>
            </a:r>
          </a:p>
          <a:p>
            <a:pPr marL="690881" lvl="1" indent="-345440" algn="just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Classification Report: Detailed precision, recall, and F1-score for each class.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749483"/>
            <a:ext cx="10297442" cy="221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K-NEAREST</a:t>
            </a:r>
          </a:p>
          <a:p>
            <a:pPr algn="ctr">
              <a:lnSpc>
                <a:spcPts val="643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NEIGHBORS(KNN)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492131">
            <a:off x="13154672" y="5114805"/>
            <a:ext cx="7245955" cy="6415964"/>
          </a:xfrm>
          <a:custGeom>
            <a:avLst/>
            <a:gdLst/>
            <a:ahLst/>
            <a:cxnLst/>
            <a:rect l="l" t="t" r="r" b="b"/>
            <a:pathLst>
              <a:path w="7245955" h="6415964">
                <a:moveTo>
                  <a:pt x="0" y="0"/>
                </a:moveTo>
                <a:lnTo>
                  <a:pt x="7245956" y="0"/>
                </a:lnTo>
                <a:lnTo>
                  <a:pt x="7245956" y="6415965"/>
                </a:lnTo>
                <a:lnTo>
                  <a:pt x="0" y="6415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66924">
            <a:off x="3667411" y="-1352705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313215" y="7200900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127392" flipH="1">
            <a:off x="-805652" y="-2590452"/>
            <a:ext cx="3109988" cy="6503778"/>
          </a:xfrm>
          <a:custGeom>
            <a:avLst/>
            <a:gdLst/>
            <a:ahLst/>
            <a:cxnLst/>
            <a:rect l="l" t="t" r="r" b="b"/>
            <a:pathLst>
              <a:path w="3109988" h="6503778">
                <a:moveTo>
                  <a:pt x="3109988" y="0"/>
                </a:moveTo>
                <a:lnTo>
                  <a:pt x="0" y="0"/>
                </a:lnTo>
                <a:lnTo>
                  <a:pt x="0" y="6503778"/>
                </a:lnTo>
                <a:lnTo>
                  <a:pt x="3109988" y="6503778"/>
                </a:lnTo>
                <a:lnTo>
                  <a:pt x="310998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66924">
            <a:off x="3667411" y="7932443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549625" y="3088495"/>
            <a:ext cx="11188750" cy="571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Metrics Comparison: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Created a table comparing accuracy, precision, recall, and F1-score for all models.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Best Model: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Gradient Boosting with the highest overall accuracy and balanced performance.</a:t>
            </a:r>
          </a:p>
          <a:p>
            <a:pPr algn="l">
              <a:lnSpc>
                <a:spcPts val="4480"/>
              </a:lnSpc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Insights: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Random Forest 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and SVC performed </a:t>
            </a:r>
            <a:r>
              <a:rPr lang="en-US" sz="3200" dirty="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well due to their ability to handle complex relationships in the data.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374C7A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995279" y="1444313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MODEL COMPARISON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2910">
            <a:off x="-514153" y="5431417"/>
            <a:ext cx="5473588" cy="5016628"/>
          </a:xfrm>
          <a:custGeom>
            <a:avLst/>
            <a:gdLst/>
            <a:ahLst/>
            <a:cxnLst/>
            <a:rect l="l" t="t" r="r" b="b"/>
            <a:pathLst>
              <a:path w="5473588" h="5016628">
                <a:moveTo>
                  <a:pt x="0" y="0"/>
                </a:moveTo>
                <a:lnTo>
                  <a:pt x="5473588" y="0"/>
                </a:lnTo>
                <a:lnTo>
                  <a:pt x="5473588" y="5016628"/>
                </a:lnTo>
                <a:lnTo>
                  <a:pt x="0" y="5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99543" flipH="1">
            <a:off x="445115" y="-1500079"/>
            <a:ext cx="5586321" cy="3849483"/>
          </a:xfrm>
          <a:custGeom>
            <a:avLst/>
            <a:gdLst/>
            <a:ahLst/>
            <a:cxnLst/>
            <a:rect l="l" t="t" r="r" b="b"/>
            <a:pathLst>
              <a:path w="5586321" h="3849483">
                <a:moveTo>
                  <a:pt x="5586321" y="0"/>
                </a:moveTo>
                <a:lnTo>
                  <a:pt x="0" y="0"/>
                </a:lnTo>
                <a:lnTo>
                  <a:pt x="0" y="3849483"/>
                </a:lnTo>
                <a:lnTo>
                  <a:pt x="5586321" y="3849483"/>
                </a:lnTo>
                <a:lnTo>
                  <a:pt x="55863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63175" flipH="1">
            <a:off x="8057020" y="7284818"/>
            <a:ext cx="6749554" cy="4651056"/>
          </a:xfrm>
          <a:custGeom>
            <a:avLst/>
            <a:gdLst/>
            <a:ahLst/>
            <a:cxnLst/>
            <a:rect l="l" t="t" r="r" b="b"/>
            <a:pathLst>
              <a:path w="6749554" h="4651056">
                <a:moveTo>
                  <a:pt x="6749554" y="0"/>
                </a:moveTo>
                <a:lnTo>
                  <a:pt x="0" y="0"/>
                </a:lnTo>
                <a:lnTo>
                  <a:pt x="0" y="4651057"/>
                </a:lnTo>
                <a:lnTo>
                  <a:pt x="6749554" y="4651057"/>
                </a:lnTo>
                <a:lnTo>
                  <a:pt x="6749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977556">
            <a:off x="14857558" y="899230"/>
            <a:ext cx="9270299" cy="8435972"/>
          </a:xfrm>
          <a:custGeom>
            <a:avLst/>
            <a:gdLst/>
            <a:ahLst/>
            <a:cxnLst/>
            <a:rect l="l" t="t" r="r" b="b"/>
            <a:pathLst>
              <a:path w="9270299" h="8435972">
                <a:moveTo>
                  <a:pt x="0" y="0"/>
                </a:moveTo>
                <a:lnTo>
                  <a:pt x="9270298" y="0"/>
                </a:lnTo>
                <a:lnTo>
                  <a:pt x="9270298" y="8435972"/>
                </a:lnTo>
                <a:lnTo>
                  <a:pt x="0" y="843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205377"/>
            <a:ext cx="7387582" cy="5876246"/>
          </a:xfrm>
          <a:custGeom>
            <a:avLst/>
            <a:gdLst/>
            <a:ahLst/>
            <a:cxnLst/>
            <a:rect l="l" t="t" r="r" b="b"/>
            <a:pathLst>
              <a:path w="7387582" h="5876246">
                <a:moveTo>
                  <a:pt x="0" y="0"/>
                </a:moveTo>
                <a:lnTo>
                  <a:pt x="7387582" y="0"/>
                </a:lnTo>
                <a:lnTo>
                  <a:pt x="7387582" y="5876246"/>
                </a:lnTo>
                <a:lnTo>
                  <a:pt x="0" y="58762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28150" y="2150667"/>
            <a:ext cx="6083276" cy="6045256"/>
          </a:xfrm>
          <a:custGeom>
            <a:avLst/>
            <a:gdLst/>
            <a:ahLst/>
            <a:cxnLst/>
            <a:rect l="l" t="t" r="r" b="b"/>
            <a:pathLst>
              <a:path w="6083276" h="6045256">
                <a:moveTo>
                  <a:pt x="0" y="0"/>
                </a:moveTo>
                <a:lnTo>
                  <a:pt x="6083277" y="0"/>
                </a:lnTo>
                <a:lnTo>
                  <a:pt x="6083277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95279" y="895350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GRAPHS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5816" y="8081623"/>
            <a:ext cx="8892334" cy="103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LOGISTIC REGRESSION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3621" y="8081623"/>
            <a:ext cx="8892334" cy="1030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62"/>
              </a:lnSpc>
              <a:spcBef>
                <a:spcPct val="0"/>
              </a:spcBef>
            </a:pPr>
            <a:r>
              <a:rPr lang="en-US" sz="6044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DECISION TREE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4613" y="5013042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5942" y="4655338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10733" y="3029887"/>
            <a:ext cx="13349284" cy="4773704"/>
            <a:chOff x="0" y="0"/>
            <a:chExt cx="892027" cy="3189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92027" cy="318989"/>
            </a:xfrm>
            <a:custGeom>
              <a:avLst/>
              <a:gdLst/>
              <a:ahLst/>
              <a:cxnLst/>
              <a:rect l="l" t="t" r="r" b="b"/>
              <a:pathLst>
                <a:path w="892027" h="318989">
                  <a:moveTo>
                    <a:pt x="688827" y="0"/>
                  </a:moveTo>
                  <a:lnTo>
                    <a:pt x="0" y="0"/>
                  </a:lnTo>
                  <a:lnTo>
                    <a:pt x="0" y="318989"/>
                  </a:lnTo>
                  <a:lnTo>
                    <a:pt x="688827" y="318989"/>
                  </a:lnTo>
                  <a:lnTo>
                    <a:pt x="892027" y="159495"/>
                  </a:lnTo>
                  <a:lnTo>
                    <a:pt x="688827" y="0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777727" cy="3761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225966" y="-3523949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 rot="-3052086">
            <a:off x="14876490" y="6474391"/>
            <a:ext cx="4765620" cy="5865379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9733531">
            <a:off x="36020" y="-2936536"/>
            <a:ext cx="4765620" cy="5865379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9733531">
            <a:off x="-259609" y="-4769680"/>
            <a:ext cx="5457488" cy="6716908"/>
            <a:chOff x="0" y="0"/>
            <a:chExt cx="6604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-2274613" y="-5071893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210733" y="3254882"/>
            <a:ext cx="15077267" cy="4218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Model used: Support Vector Classifier.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Pickle file generated in Jupyter notebook.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Downloaded the pickle file and transferred it into a                separate deployment folder.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Moved the file into Spyder.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Saved the file and ran source file in anaconda prompt.</a:t>
            </a:r>
          </a:p>
          <a:p>
            <a:pPr marL="734059" lvl="1" indent="-367030" algn="l">
              <a:lnSpc>
                <a:spcPts val="4759"/>
              </a:lnSpc>
              <a:buAutoNum type="arabicPeriod"/>
            </a:pPr>
            <a:r>
              <a:rPr lang="en-US" sz="339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 Deployed the model on streamlit.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59773" y="1339068"/>
            <a:ext cx="4768453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DEPLOYMENT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9845">
            <a:off x="13743466" y="5418312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439" y="673343"/>
            <a:ext cx="11469530" cy="2182850"/>
            <a:chOff x="0" y="0"/>
            <a:chExt cx="3020781" cy="574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20782" cy="574907"/>
            </a:xfrm>
            <a:custGeom>
              <a:avLst/>
              <a:gdLst/>
              <a:ahLst/>
              <a:cxnLst/>
              <a:rect l="l" t="t" r="r" b="b"/>
              <a:pathLst>
                <a:path w="3020782" h="574907">
                  <a:moveTo>
                    <a:pt x="34425" y="0"/>
                  </a:moveTo>
                  <a:lnTo>
                    <a:pt x="2986356" y="0"/>
                  </a:lnTo>
                  <a:cubicBezTo>
                    <a:pt x="3005369" y="0"/>
                    <a:pt x="3020782" y="15413"/>
                    <a:pt x="3020782" y="34425"/>
                  </a:cubicBezTo>
                  <a:lnTo>
                    <a:pt x="3020782" y="540482"/>
                  </a:lnTo>
                  <a:cubicBezTo>
                    <a:pt x="3020782" y="549612"/>
                    <a:pt x="3017155" y="558368"/>
                    <a:pt x="3010699" y="564824"/>
                  </a:cubicBezTo>
                  <a:cubicBezTo>
                    <a:pt x="3004243" y="571280"/>
                    <a:pt x="2995487" y="574907"/>
                    <a:pt x="2986356" y="574907"/>
                  </a:cubicBezTo>
                  <a:lnTo>
                    <a:pt x="34425" y="574907"/>
                  </a:lnTo>
                  <a:cubicBezTo>
                    <a:pt x="15413" y="574907"/>
                    <a:pt x="0" y="559494"/>
                    <a:pt x="0" y="540482"/>
                  </a:cubicBezTo>
                  <a:lnTo>
                    <a:pt x="0" y="34425"/>
                  </a:lnTo>
                  <a:cubicBezTo>
                    <a:pt x="0" y="15413"/>
                    <a:pt x="15413" y="0"/>
                    <a:pt x="344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3020781" cy="632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836884">
            <a:off x="-1068423" y="-10287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76333" y="3927903"/>
            <a:ext cx="9395704" cy="5226428"/>
            <a:chOff x="0" y="0"/>
            <a:chExt cx="1146035" cy="6374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46035" cy="637490"/>
            </a:xfrm>
            <a:custGeom>
              <a:avLst/>
              <a:gdLst/>
              <a:ahLst/>
              <a:cxnLst/>
              <a:rect l="l" t="t" r="r" b="b"/>
              <a:pathLst>
                <a:path w="1146035" h="637490">
                  <a:moveTo>
                    <a:pt x="18952" y="0"/>
                  </a:moveTo>
                  <a:lnTo>
                    <a:pt x="1127083" y="0"/>
                  </a:lnTo>
                  <a:cubicBezTo>
                    <a:pt x="1137550" y="0"/>
                    <a:pt x="1146035" y="8485"/>
                    <a:pt x="1146035" y="18952"/>
                  </a:cubicBezTo>
                  <a:lnTo>
                    <a:pt x="1146035" y="618539"/>
                  </a:lnTo>
                  <a:cubicBezTo>
                    <a:pt x="1146035" y="629005"/>
                    <a:pt x="1137550" y="637490"/>
                    <a:pt x="1127083" y="637490"/>
                  </a:cubicBezTo>
                  <a:lnTo>
                    <a:pt x="18952" y="637490"/>
                  </a:lnTo>
                  <a:cubicBezTo>
                    <a:pt x="8485" y="637490"/>
                    <a:pt x="0" y="629005"/>
                    <a:pt x="0" y="618539"/>
                  </a:cubicBezTo>
                  <a:lnTo>
                    <a:pt x="0" y="18952"/>
                  </a:lnTo>
                  <a:cubicBezTo>
                    <a:pt x="0" y="8485"/>
                    <a:pt x="8485" y="0"/>
                    <a:pt x="18952" y="0"/>
                  </a:cubicBezTo>
                  <a:close/>
                </a:path>
              </a:pathLst>
            </a:custGeom>
            <a:blipFill>
              <a:blip r:embed="rId6"/>
              <a:stretch>
                <a:fillRect t="-139" b="-139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28700" y="3581889"/>
            <a:ext cx="9863718" cy="5871402"/>
            <a:chOff x="0" y="0"/>
            <a:chExt cx="2597852" cy="15463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97852" cy="1546377"/>
            </a:xfrm>
            <a:custGeom>
              <a:avLst/>
              <a:gdLst/>
              <a:ahLst/>
              <a:cxnLst/>
              <a:rect l="l" t="t" r="r" b="b"/>
              <a:pathLst>
                <a:path w="2597852" h="1546377">
                  <a:moveTo>
                    <a:pt x="40029" y="0"/>
                  </a:moveTo>
                  <a:lnTo>
                    <a:pt x="2557822" y="0"/>
                  </a:lnTo>
                  <a:cubicBezTo>
                    <a:pt x="2568439" y="0"/>
                    <a:pt x="2578620" y="4217"/>
                    <a:pt x="2586127" y="11724"/>
                  </a:cubicBezTo>
                  <a:cubicBezTo>
                    <a:pt x="2593634" y="19231"/>
                    <a:pt x="2597852" y="29413"/>
                    <a:pt x="2597852" y="40029"/>
                  </a:cubicBezTo>
                  <a:lnTo>
                    <a:pt x="2597852" y="1506348"/>
                  </a:lnTo>
                  <a:cubicBezTo>
                    <a:pt x="2597852" y="1528456"/>
                    <a:pt x="2579930" y="1546377"/>
                    <a:pt x="2557822" y="1546377"/>
                  </a:cubicBezTo>
                  <a:lnTo>
                    <a:pt x="40029" y="1546377"/>
                  </a:lnTo>
                  <a:cubicBezTo>
                    <a:pt x="17922" y="1546377"/>
                    <a:pt x="0" y="1528456"/>
                    <a:pt x="0" y="1506348"/>
                  </a:cubicBezTo>
                  <a:lnTo>
                    <a:pt x="0" y="40029"/>
                  </a:lnTo>
                  <a:cubicBezTo>
                    <a:pt x="0" y="17922"/>
                    <a:pt x="17922" y="0"/>
                    <a:pt x="400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597852" cy="1603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6333" y="866152"/>
            <a:ext cx="10899245" cy="1797233"/>
            <a:chOff x="0" y="0"/>
            <a:chExt cx="2673917" cy="4409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73917" cy="440916"/>
            </a:xfrm>
            <a:custGeom>
              <a:avLst/>
              <a:gdLst/>
              <a:ahLst/>
              <a:cxnLst/>
              <a:rect l="l" t="t" r="r" b="b"/>
              <a:pathLst>
                <a:path w="2673917" h="440916">
                  <a:moveTo>
                    <a:pt x="16337" y="0"/>
                  </a:moveTo>
                  <a:lnTo>
                    <a:pt x="2657580" y="0"/>
                  </a:lnTo>
                  <a:cubicBezTo>
                    <a:pt x="2661913" y="0"/>
                    <a:pt x="2666068" y="1721"/>
                    <a:pt x="2669132" y="4785"/>
                  </a:cubicBezTo>
                  <a:cubicBezTo>
                    <a:pt x="2672196" y="7849"/>
                    <a:pt x="2673917" y="12004"/>
                    <a:pt x="2673917" y="16337"/>
                  </a:cubicBezTo>
                  <a:lnTo>
                    <a:pt x="2673917" y="424579"/>
                  </a:lnTo>
                  <a:cubicBezTo>
                    <a:pt x="2673917" y="428912"/>
                    <a:pt x="2672196" y="433067"/>
                    <a:pt x="2669132" y="436131"/>
                  </a:cubicBezTo>
                  <a:cubicBezTo>
                    <a:pt x="2666068" y="439195"/>
                    <a:pt x="2661913" y="440916"/>
                    <a:pt x="2657580" y="440916"/>
                  </a:cubicBezTo>
                  <a:lnTo>
                    <a:pt x="16337" y="440916"/>
                  </a:lnTo>
                  <a:cubicBezTo>
                    <a:pt x="12004" y="440916"/>
                    <a:pt x="7849" y="439195"/>
                    <a:pt x="4785" y="436131"/>
                  </a:cubicBezTo>
                  <a:cubicBezTo>
                    <a:pt x="1721" y="433067"/>
                    <a:pt x="0" y="428912"/>
                    <a:pt x="0" y="424579"/>
                  </a:cubicBezTo>
                  <a:lnTo>
                    <a:pt x="0" y="16337"/>
                  </a:lnTo>
                  <a:cubicBezTo>
                    <a:pt x="0" y="12004"/>
                    <a:pt x="1721" y="7849"/>
                    <a:pt x="4785" y="4785"/>
                  </a:cubicBezTo>
                  <a:cubicBezTo>
                    <a:pt x="7849" y="1721"/>
                    <a:pt x="12004" y="0"/>
                    <a:pt x="16337" y="0"/>
                  </a:cubicBezTo>
                  <a:close/>
                </a:path>
              </a:pathLst>
            </a:custGeom>
            <a:blipFill>
              <a:blip r:embed="rId7"/>
              <a:stretch>
                <a:fillRect t="-40496" b="-4049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8823188">
            <a:off x="13469246" y="1143124"/>
            <a:ext cx="1512504" cy="1670436"/>
          </a:xfrm>
          <a:custGeom>
            <a:avLst/>
            <a:gdLst/>
            <a:ahLst/>
            <a:cxnLst/>
            <a:rect l="l" t="t" r="r" b="b"/>
            <a:pathLst>
              <a:path w="1512504" h="1670436">
                <a:moveTo>
                  <a:pt x="0" y="0"/>
                </a:moveTo>
                <a:lnTo>
                  <a:pt x="1512504" y="0"/>
                </a:lnTo>
                <a:lnTo>
                  <a:pt x="1512504" y="1670436"/>
                </a:lnTo>
                <a:lnTo>
                  <a:pt x="0" y="16704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1645426">
            <a:off x="11498455" y="5631431"/>
            <a:ext cx="1354245" cy="2095543"/>
          </a:xfrm>
          <a:custGeom>
            <a:avLst/>
            <a:gdLst/>
            <a:ahLst/>
            <a:cxnLst/>
            <a:rect l="l" t="t" r="r" b="b"/>
            <a:pathLst>
              <a:path w="1354245" h="2095543">
                <a:moveTo>
                  <a:pt x="0" y="0"/>
                </a:moveTo>
                <a:lnTo>
                  <a:pt x="1354245" y="0"/>
                </a:lnTo>
                <a:lnTo>
                  <a:pt x="1354245" y="2095544"/>
                </a:lnTo>
                <a:lnTo>
                  <a:pt x="0" y="20955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2511968" y="2095654"/>
            <a:ext cx="5890447" cy="139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code to generate pickle file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99054" y="5019675"/>
            <a:ext cx="2626444" cy="7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Spyder code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9845">
            <a:off x="13743466" y="5418312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2439" y="673343"/>
            <a:ext cx="8390053" cy="2182850"/>
            <a:chOff x="0" y="0"/>
            <a:chExt cx="2209726" cy="5749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09726" cy="574907"/>
            </a:xfrm>
            <a:custGeom>
              <a:avLst/>
              <a:gdLst/>
              <a:ahLst/>
              <a:cxnLst/>
              <a:rect l="l" t="t" r="r" b="b"/>
              <a:pathLst>
                <a:path w="2209726" h="574907">
                  <a:moveTo>
                    <a:pt x="47060" y="0"/>
                  </a:moveTo>
                  <a:lnTo>
                    <a:pt x="2162666" y="0"/>
                  </a:lnTo>
                  <a:cubicBezTo>
                    <a:pt x="2188656" y="0"/>
                    <a:pt x="2209726" y="21070"/>
                    <a:pt x="2209726" y="47060"/>
                  </a:cubicBezTo>
                  <a:lnTo>
                    <a:pt x="2209726" y="527847"/>
                  </a:lnTo>
                  <a:cubicBezTo>
                    <a:pt x="2209726" y="553837"/>
                    <a:pt x="2188656" y="574907"/>
                    <a:pt x="2162666" y="574907"/>
                  </a:cubicBezTo>
                  <a:lnTo>
                    <a:pt x="47060" y="574907"/>
                  </a:lnTo>
                  <a:cubicBezTo>
                    <a:pt x="21070" y="574907"/>
                    <a:pt x="0" y="553837"/>
                    <a:pt x="0" y="527847"/>
                  </a:cubicBezTo>
                  <a:lnTo>
                    <a:pt x="0" y="47060"/>
                  </a:lnTo>
                  <a:cubicBezTo>
                    <a:pt x="0" y="21070"/>
                    <a:pt x="21070" y="0"/>
                    <a:pt x="47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209726" cy="6320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53144" y="2949949"/>
            <a:ext cx="8390053" cy="6918424"/>
            <a:chOff x="0" y="0"/>
            <a:chExt cx="2209726" cy="1822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9726" cy="1822136"/>
            </a:xfrm>
            <a:custGeom>
              <a:avLst/>
              <a:gdLst/>
              <a:ahLst/>
              <a:cxnLst/>
              <a:rect l="l" t="t" r="r" b="b"/>
              <a:pathLst>
                <a:path w="2209726" h="1822136">
                  <a:moveTo>
                    <a:pt x="47060" y="0"/>
                  </a:moveTo>
                  <a:lnTo>
                    <a:pt x="2162666" y="0"/>
                  </a:lnTo>
                  <a:cubicBezTo>
                    <a:pt x="2188656" y="0"/>
                    <a:pt x="2209726" y="21070"/>
                    <a:pt x="2209726" y="47060"/>
                  </a:cubicBezTo>
                  <a:lnTo>
                    <a:pt x="2209726" y="1775076"/>
                  </a:lnTo>
                  <a:cubicBezTo>
                    <a:pt x="2209726" y="1801067"/>
                    <a:pt x="2188656" y="1822136"/>
                    <a:pt x="2162666" y="1822136"/>
                  </a:cubicBezTo>
                  <a:lnTo>
                    <a:pt x="47060" y="1822136"/>
                  </a:lnTo>
                  <a:cubicBezTo>
                    <a:pt x="21070" y="1822136"/>
                    <a:pt x="0" y="1801067"/>
                    <a:pt x="0" y="1775076"/>
                  </a:cubicBezTo>
                  <a:lnTo>
                    <a:pt x="0" y="47060"/>
                  </a:lnTo>
                  <a:cubicBezTo>
                    <a:pt x="0" y="21070"/>
                    <a:pt x="21070" y="0"/>
                    <a:pt x="4706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209726" cy="18792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6836884">
            <a:off x="-1068423" y="-10287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70898" y="3208107"/>
            <a:ext cx="7733134" cy="6402107"/>
            <a:chOff x="0" y="0"/>
            <a:chExt cx="1146035" cy="94877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46035" cy="948779"/>
            </a:xfrm>
            <a:custGeom>
              <a:avLst/>
              <a:gdLst/>
              <a:ahLst/>
              <a:cxnLst/>
              <a:rect l="l" t="t" r="r" b="b"/>
              <a:pathLst>
                <a:path w="1146035" h="948779">
                  <a:moveTo>
                    <a:pt x="23026" y="0"/>
                  </a:moveTo>
                  <a:lnTo>
                    <a:pt x="1123009" y="0"/>
                  </a:lnTo>
                  <a:cubicBezTo>
                    <a:pt x="1135726" y="0"/>
                    <a:pt x="1146035" y="10309"/>
                    <a:pt x="1146035" y="23026"/>
                  </a:cubicBezTo>
                  <a:lnTo>
                    <a:pt x="1146035" y="925753"/>
                  </a:lnTo>
                  <a:cubicBezTo>
                    <a:pt x="1146035" y="931860"/>
                    <a:pt x="1143609" y="937717"/>
                    <a:pt x="1139291" y="942035"/>
                  </a:cubicBezTo>
                  <a:cubicBezTo>
                    <a:pt x="1134973" y="946353"/>
                    <a:pt x="1129116" y="948779"/>
                    <a:pt x="1123009" y="948779"/>
                  </a:cubicBezTo>
                  <a:lnTo>
                    <a:pt x="23026" y="948779"/>
                  </a:lnTo>
                  <a:cubicBezTo>
                    <a:pt x="10309" y="948779"/>
                    <a:pt x="0" y="938470"/>
                    <a:pt x="0" y="925753"/>
                  </a:cubicBezTo>
                  <a:lnTo>
                    <a:pt x="0" y="23026"/>
                  </a:lnTo>
                  <a:cubicBezTo>
                    <a:pt x="0" y="16919"/>
                    <a:pt x="2426" y="11062"/>
                    <a:pt x="6744" y="6744"/>
                  </a:cubicBezTo>
                  <a:cubicBezTo>
                    <a:pt x="11062" y="2426"/>
                    <a:pt x="16919" y="0"/>
                    <a:pt x="23026" y="0"/>
                  </a:cubicBezTo>
                  <a:close/>
                </a:path>
              </a:pathLst>
            </a:custGeom>
            <a:blipFill>
              <a:blip r:embed="rId6"/>
              <a:stretch>
                <a:fillRect t="-577" b="-577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 rot="8823188">
            <a:off x="9881603" y="1225557"/>
            <a:ext cx="1266475" cy="1398717"/>
          </a:xfrm>
          <a:custGeom>
            <a:avLst/>
            <a:gdLst/>
            <a:ahLst/>
            <a:cxnLst/>
            <a:rect l="l" t="t" r="r" b="b"/>
            <a:pathLst>
              <a:path w="1266475" h="1398717">
                <a:moveTo>
                  <a:pt x="0" y="0"/>
                </a:moveTo>
                <a:lnTo>
                  <a:pt x="1266475" y="0"/>
                </a:lnTo>
                <a:lnTo>
                  <a:pt x="1266475" y="1398717"/>
                </a:lnTo>
                <a:lnTo>
                  <a:pt x="0" y="1398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76333" y="827066"/>
            <a:ext cx="7943677" cy="1875405"/>
            <a:chOff x="0" y="0"/>
            <a:chExt cx="3442788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442788" cy="812800"/>
            </a:xfrm>
            <a:custGeom>
              <a:avLst/>
              <a:gdLst/>
              <a:ahLst/>
              <a:cxnLst/>
              <a:rect l="l" t="t" r="r" b="b"/>
              <a:pathLst>
                <a:path w="3442788" h="812800">
                  <a:moveTo>
                    <a:pt x="22416" y="0"/>
                  </a:moveTo>
                  <a:lnTo>
                    <a:pt x="3420372" y="0"/>
                  </a:lnTo>
                  <a:cubicBezTo>
                    <a:pt x="3432752" y="0"/>
                    <a:pt x="3442788" y="10036"/>
                    <a:pt x="3442788" y="22416"/>
                  </a:cubicBezTo>
                  <a:lnTo>
                    <a:pt x="3442788" y="790384"/>
                  </a:lnTo>
                  <a:cubicBezTo>
                    <a:pt x="3442788" y="796329"/>
                    <a:pt x="3440426" y="802031"/>
                    <a:pt x="3436222" y="806235"/>
                  </a:cubicBezTo>
                  <a:cubicBezTo>
                    <a:pt x="3432018" y="810438"/>
                    <a:pt x="3426317" y="812800"/>
                    <a:pt x="3420372" y="812800"/>
                  </a:cubicBezTo>
                  <a:lnTo>
                    <a:pt x="22416" y="812800"/>
                  </a:lnTo>
                  <a:cubicBezTo>
                    <a:pt x="10036" y="812800"/>
                    <a:pt x="0" y="802764"/>
                    <a:pt x="0" y="790384"/>
                  </a:cubicBezTo>
                  <a:lnTo>
                    <a:pt x="0" y="22416"/>
                  </a:lnTo>
                  <a:cubicBezTo>
                    <a:pt x="0" y="10036"/>
                    <a:pt x="10036" y="0"/>
                    <a:pt x="22416" y="0"/>
                  </a:cubicBezTo>
                  <a:close/>
                </a:path>
              </a:pathLst>
            </a:custGeom>
            <a:blipFill>
              <a:blip r:embed="rId9"/>
              <a:stretch>
                <a:fillRect t="-15" b="-15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514841" y="1991017"/>
            <a:ext cx="3710657" cy="7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Anaconda prompt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1115" y="5016465"/>
            <a:ext cx="4234383" cy="711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1"/>
              </a:lnSpc>
              <a:spcBef>
                <a:spcPct val="0"/>
              </a:spcBef>
            </a:pPr>
            <a:r>
              <a:rPr lang="en-US" sz="3865">
                <a:solidFill>
                  <a:srgbClr val="000000"/>
                </a:solidFill>
                <a:latin typeface="Bryndan Write"/>
                <a:ea typeface="Bryndan Write"/>
                <a:cs typeface="Bryndan Write"/>
                <a:sym typeface="Bryndan Write"/>
              </a:rPr>
              <a:t>Deployment window</a:t>
            </a:r>
          </a:p>
        </p:txBody>
      </p:sp>
      <p:sp>
        <p:nvSpPr>
          <p:cNvPr id="17" name="Freeform 17"/>
          <p:cNvSpPr/>
          <p:nvPr/>
        </p:nvSpPr>
        <p:spPr>
          <a:xfrm rot="132546" flipH="1">
            <a:off x="9918382" y="5750421"/>
            <a:ext cx="1192917" cy="1317479"/>
          </a:xfrm>
          <a:custGeom>
            <a:avLst/>
            <a:gdLst/>
            <a:ahLst/>
            <a:cxnLst/>
            <a:rect l="l" t="t" r="r" b="b"/>
            <a:pathLst>
              <a:path w="1192917" h="1317479">
                <a:moveTo>
                  <a:pt x="1192918" y="0"/>
                </a:moveTo>
                <a:lnTo>
                  <a:pt x="0" y="0"/>
                </a:lnTo>
                <a:lnTo>
                  <a:pt x="0" y="1317479"/>
                </a:lnTo>
                <a:lnTo>
                  <a:pt x="1192918" y="1317479"/>
                </a:lnTo>
                <a:lnTo>
                  <a:pt x="119291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525015" y="-2292297"/>
            <a:ext cx="12654375" cy="14871595"/>
          </a:xfrm>
          <a:custGeom>
            <a:avLst/>
            <a:gdLst/>
            <a:ahLst/>
            <a:cxnLst/>
            <a:rect l="l" t="t" r="r" b="b"/>
            <a:pathLst>
              <a:path w="12654375" h="14871595">
                <a:moveTo>
                  <a:pt x="0" y="0"/>
                </a:moveTo>
                <a:lnTo>
                  <a:pt x="12654375" y="0"/>
                </a:lnTo>
                <a:lnTo>
                  <a:pt x="12654375" y="14871594"/>
                </a:lnTo>
                <a:lnTo>
                  <a:pt x="0" y="1487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57679" y="6501421"/>
            <a:ext cx="4489613" cy="4114800"/>
          </a:xfrm>
          <a:custGeom>
            <a:avLst/>
            <a:gdLst/>
            <a:ahLst/>
            <a:cxnLst/>
            <a:rect l="l" t="t" r="r" b="b"/>
            <a:pathLst>
              <a:path w="4489613" h="4114800">
                <a:moveTo>
                  <a:pt x="0" y="0"/>
                </a:moveTo>
                <a:lnTo>
                  <a:pt x="4489613" y="0"/>
                </a:lnTo>
                <a:lnTo>
                  <a:pt x="44896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2486" y="0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507591">
            <a:off x="-4946635" y="-525598"/>
            <a:ext cx="14086617" cy="12818822"/>
          </a:xfrm>
          <a:custGeom>
            <a:avLst/>
            <a:gdLst/>
            <a:ahLst/>
            <a:cxnLst/>
            <a:rect l="l" t="t" r="r" b="b"/>
            <a:pathLst>
              <a:path w="14086617" h="12818822">
                <a:moveTo>
                  <a:pt x="0" y="0"/>
                </a:moveTo>
                <a:lnTo>
                  <a:pt x="14086617" y="0"/>
                </a:lnTo>
                <a:lnTo>
                  <a:pt x="14086617" y="12818822"/>
                </a:lnTo>
                <a:lnTo>
                  <a:pt x="0" y="12818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490524" y="2929060"/>
            <a:ext cx="6863894" cy="430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1. Bhavana Kurabet 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2. Mahesh Ushir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3. Megha Kerur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4. Nikita Khalane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5. Niveditha KO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6. Sahana Motalli</a:t>
            </a:r>
          </a:p>
          <a:p>
            <a:pPr algn="l">
              <a:lnSpc>
                <a:spcPts val="4771"/>
              </a:lnSpc>
            </a:pPr>
            <a:r>
              <a:rPr lang="en-US" sz="4298">
                <a:solidFill>
                  <a:srgbClr val="6F90B4"/>
                </a:solidFill>
                <a:latin typeface="Bryndan Write"/>
                <a:ea typeface="Bryndan Write"/>
                <a:cs typeface="Bryndan Write"/>
                <a:sym typeface="Bryndan Write"/>
              </a:rPr>
              <a:t>7. Suhana Shaik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90524" y="1744785"/>
            <a:ext cx="730695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OUR TEAM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139845">
            <a:off x="13743466" y="5418312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39" y="0"/>
                </a:lnTo>
                <a:lnTo>
                  <a:pt x="4440139" y="4816720"/>
                </a:lnTo>
                <a:lnTo>
                  <a:pt x="0" y="4816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5477179" y="-1008800"/>
            <a:ext cx="7511463" cy="13842331"/>
            <a:chOff x="0" y="0"/>
            <a:chExt cx="1978328" cy="36457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78328" cy="3645717"/>
            </a:xfrm>
            <a:custGeom>
              <a:avLst/>
              <a:gdLst/>
              <a:ahLst/>
              <a:cxnLst/>
              <a:rect l="l" t="t" r="r" b="b"/>
              <a:pathLst>
                <a:path w="1978328" h="3645717">
                  <a:moveTo>
                    <a:pt x="52565" y="0"/>
                  </a:moveTo>
                  <a:lnTo>
                    <a:pt x="1925763" y="0"/>
                  </a:lnTo>
                  <a:cubicBezTo>
                    <a:pt x="1939704" y="0"/>
                    <a:pt x="1953074" y="5538"/>
                    <a:pt x="1962932" y="15396"/>
                  </a:cubicBezTo>
                  <a:cubicBezTo>
                    <a:pt x="1972790" y="25254"/>
                    <a:pt x="1978328" y="38624"/>
                    <a:pt x="1978328" y="52565"/>
                  </a:cubicBezTo>
                  <a:lnTo>
                    <a:pt x="1978328" y="3593152"/>
                  </a:lnTo>
                  <a:cubicBezTo>
                    <a:pt x="1978328" y="3622183"/>
                    <a:pt x="1954794" y="3645717"/>
                    <a:pt x="1925763" y="3645717"/>
                  </a:cubicBezTo>
                  <a:lnTo>
                    <a:pt x="52565" y="3645717"/>
                  </a:lnTo>
                  <a:cubicBezTo>
                    <a:pt x="23534" y="3645717"/>
                    <a:pt x="0" y="3622183"/>
                    <a:pt x="0" y="3593152"/>
                  </a:cubicBezTo>
                  <a:lnTo>
                    <a:pt x="0" y="52565"/>
                  </a:lnTo>
                  <a:cubicBezTo>
                    <a:pt x="0" y="23534"/>
                    <a:pt x="23534" y="0"/>
                    <a:pt x="525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rnd">
              <a:solidFill>
                <a:srgbClr val="374C7A"/>
              </a:solidFill>
              <a:prstDash val="dash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978328" cy="3702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6836884">
            <a:off x="-1068423" y="-10287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6" y="0"/>
                </a:lnTo>
                <a:lnTo>
                  <a:pt x="419424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241186">
            <a:off x="9741641" y="1156134"/>
            <a:ext cx="2673382" cy="4389135"/>
          </a:xfrm>
          <a:custGeom>
            <a:avLst/>
            <a:gdLst/>
            <a:ahLst/>
            <a:cxnLst/>
            <a:rect l="l" t="t" r="r" b="b"/>
            <a:pathLst>
              <a:path w="2673382" h="4389135">
                <a:moveTo>
                  <a:pt x="0" y="0"/>
                </a:moveTo>
                <a:lnTo>
                  <a:pt x="2673382" y="0"/>
                </a:lnTo>
                <a:lnTo>
                  <a:pt x="2673382" y="4389135"/>
                </a:lnTo>
                <a:lnTo>
                  <a:pt x="0" y="43891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95279" y="699834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DEPLOYMENT</a:t>
            </a:r>
          </a:p>
        </p:txBody>
      </p:sp>
      <p:pic>
        <p:nvPicPr>
          <p:cNvPr id="12" name="streamlit-bankruptcy-2024-06-29-12-06-12">
            <a:hlinkClick r:id="" action="ppaction://media"/>
            <a:extLst>
              <a:ext uri="{FF2B5EF4-FFF2-40B4-BE49-F238E27FC236}">
                <a16:creationId xmlns:a16="http://schemas.microsoft.com/office/drawing/2014/main" id="{622B7610-3A4A-16B7-BF14-9B402317CB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70953" y="1893634"/>
            <a:ext cx="14897847" cy="797426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3504" y="0"/>
            <a:ext cx="11441347" cy="10411626"/>
          </a:xfrm>
          <a:custGeom>
            <a:avLst/>
            <a:gdLst/>
            <a:ahLst/>
            <a:cxnLst/>
            <a:rect l="l" t="t" r="r" b="b"/>
            <a:pathLst>
              <a:path w="11441347" h="10411626">
                <a:moveTo>
                  <a:pt x="0" y="0"/>
                </a:moveTo>
                <a:lnTo>
                  <a:pt x="11441347" y="0"/>
                </a:lnTo>
                <a:lnTo>
                  <a:pt x="11441347" y="10411626"/>
                </a:lnTo>
                <a:lnTo>
                  <a:pt x="0" y="1041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971918" y="-3126367"/>
            <a:ext cx="8932027" cy="7908904"/>
          </a:xfrm>
          <a:custGeom>
            <a:avLst/>
            <a:gdLst/>
            <a:ahLst/>
            <a:cxnLst/>
            <a:rect l="l" t="t" r="r" b="b"/>
            <a:pathLst>
              <a:path w="8932027" h="7908904">
                <a:moveTo>
                  <a:pt x="0" y="0"/>
                </a:moveTo>
                <a:lnTo>
                  <a:pt x="8932027" y="0"/>
                </a:lnTo>
                <a:lnTo>
                  <a:pt x="8932027" y="7908904"/>
                </a:lnTo>
                <a:lnTo>
                  <a:pt x="0" y="790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342694">
            <a:off x="15529971" y="7429871"/>
            <a:ext cx="3458658" cy="3169914"/>
          </a:xfrm>
          <a:custGeom>
            <a:avLst/>
            <a:gdLst/>
            <a:ahLst/>
            <a:cxnLst/>
            <a:rect l="l" t="t" r="r" b="b"/>
            <a:pathLst>
              <a:path w="3458658" h="3169914">
                <a:moveTo>
                  <a:pt x="0" y="0"/>
                </a:moveTo>
                <a:lnTo>
                  <a:pt x="3458658" y="0"/>
                </a:lnTo>
                <a:lnTo>
                  <a:pt x="3458658" y="3169913"/>
                </a:lnTo>
                <a:lnTo>
                  <a:pt x="0" y="3169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139845">
            <a:off x="-1191370" y="6606468"/>
            <a:ext cx="4440140" cy="4816719"/>
          </a:xfrm>
          <a:custGeom>
            <a:avLst/>
            <a:gdLst/>
            <a:ahLst/>
            <a:cxnLst/>
            <a:rect l="l" t="t" r="r" b="b"/>
            <a:pathLst>
              <a:path w="4440140" h="4816719">
                <a:moveTo>
                  <a:pt x="0" y="0"/>
                </a:moveTo>
                <a:lnTo>
                  <a:pt x="4440140" y="0"/>
                </a:lnTo>
                <a:lnTo>
                  <a:pt x="4440140" y="4816719"/>
                </a:lnTo>
                <a:lnTo>
                  <a:pt x="0" y="48167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836884">
            <a:off x="-468232" y="250613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66924">
            <a:off x="3809017" y="7678218"/>
            <a:ext cx="2588752" cy="4250190"/>
          </a:xfrm>
          <a:custGeom>
            <a:avLst/>
            <a:gdLst/>
            <a:ahLst/>
            <a:cxnLst/>
            <a:rect l="l" t="t" r="r" b="b"/>
            <a:pathLst>
              <a:path w="2588752" h="4250190">
                <a:moveTo>
                  <a:pt x="0" y="0"/>
                </a:moveTo>
                <a:lnTo>
                  <a:pt x="2588752" y="0"/>
                </a:lnTo>
                <a:lnTo>
                  <a:pt x="2588752" y="4250190"/>
                </a:lnTo>
                <a:lnTo>
                  <a:pt x="0" y="42501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5272672" y="593863"/>
            <a:ext cx="7742655" cy="9099274"/>
          </a:xfrm>
          <a:custGeom>
            <a:avLst/>
            <a:gdLst/>
            <a:ahLst/>
            <a:cxnLst/>
            <a:rect l="l" t="t" r="r" b="b"/>
            <a:pathLst>
              <a:path w="7742655" h="9099274">
                <a:moveTo>
                  <a:pt x="0" y="0"/>
                </a:moveTo>
                <a:lnTo>
                  <a:pt x="7742656" y="0"/>
                </a:lnTo>
                <a:lnTo>
                  <a:pt x="7742656" y="9099274"/>
                </a:lnTo>
                <a:lnTo>
                  <a:pt x="0" y="90992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 rot="-225385">
            <a:off x="5753862" y="4752298"/>
            <a:ext cx="6832364" cy="1354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8"/>
              </a:lnSpc>
            </a:pPr>
            <a:r>
              <a:rPr lang="en-US" sz="1185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Thank You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C8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772310">
            <a:off x="1161386" y="597283"/>
            <a:ext cx="15965229" cy="18762555"/>
          </a:xfrm>
          <a:custGeom>
            <a:avLst/>
            <a:gdLst/>
            <a:ahLst/>
            <a:cxnLst/>
            <a:rect l="l" t="t" r="r" b="b"/>
            <a:pathLst>
              <a:path w="15965229" h="18762555">
                <a:moveTo>
                  <a:pt x="0" y="0"/>
                </a:moveTo>
                <a:lnTo>
                  <a:pt x="15965228" y="0"/>
                </a:lnTo>
                <a:lnTo>
                  <a:pt x="15965228" y="18762555"/>
                </a:lnTo>
                <a:lnTo>
                  <a:pt x="0" y="187625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51574" flipH="1">
            <a:off x="13365824" y="270320"/>
            <a:ext cx="3437551" cy="3150569"/>
          </a:xfrm>
          <a:custGeom>
            <a:avLst/>
            <a:gdLst/>
            <a:ahLst/>
            <a:cxnLst/>
            <a:rect l="l" t="t" r="r" b="b"/>
            <a:pathLst>
              <a:path w="3437551" h="3150569">
                <a:moveTo>
                  <a:pt x="3437551" y="0"/>
                </a:moveTo>
                <a:lnTo>
                  <a:pt x="0" y="0"/>
                </a:lnTo>
                <a:lnTo>
                  <a:pt x="0" y="3150568"/>
                </a:lnTo>
                <a:lnTo>
                  <a:pt x="3437551" y="3150568"/>
                </a:lnTo>
                <a:lnTo>
                  <a:pt x="34375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5228">
            <a:off x="-1095186" y="-178424"/>
            <a:ext cx="8065935" cy="5558162"/>
          </a:xfrm>
          <a:custGeom>
            <a:avLst/>
            <a:gdLst/>
            <a:ahLst/>
            <a:cxnLst/>
            <a:rect l="l" t="t" r="r" b="b"/>
            <a:pathLst>
              <a:path w="8065935" h="5558162">
                <a:moveTo>
                  <a:pt x="0" y="0"/>
                </a:moveTo>
                <a:lnTo>
                  <a:pt x="8065934" y="0"/>
                </a:lnTo>
                <a:lnTo>
                  <a:pt x="8065934" y="5558162"/>
                </a:lnTo>
                <a:lnTo>
                  <a:pt x="0" y="5558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37781" y="4015263"/>
            <a:ext cx="12412438" cy="3385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There are 6 independent variables given and one target variable. Using these varibles the goal of the project is to predict whether a company is going to go bankrupt or not. The data file contained 7 features about 250 companies. The variables were industrial risk, operating risk, management risk, credibility, competitiveness, financial flexibility and class (bankruptcy or non bankruptcy)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95279" y="945342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PROBLEM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>
            <a:off x="44889" y="6763641"/>
            <a:ext cx="1967623" cy="4114800"/>
          </a:xfrm>
          <a:custGeom>
            <a:avLst/>
            <a:gdLst/>
            <a:ahLst/>
            <a:cxnLst/>
            <a:rect l="l" t="t" r="r" b="b"/>
            <a:pathLst>
              <a:path w="1967623" h="4114800">
                <a:moveTo>
                  <a:pt x="0" y="0"/>
                </a:moveTo>
                <a:lnTo>
                  <a:pt x="1967622" y="0"/>
                </a:lnTo>
                <a:lnTo>
                  <a:pt x="19676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810181">
            <a:off x="14970910" y="89560"/>
            <a:ext cx="4576780" cy="3315755"/>
          </a:xfrm>
          <a:custGeom>
            <a:avLst/>
            <a:gdLst/>
            <a:ahLst/>
            <a:cxnLst/>
            <a:rect l="l" t="t" r="r" b="b"/>
            <a:pathLst>
              <a:path w="4576780" h="3315755">
                <a:moveTo>
                  <a:pt x="0" y="0"/>
                </a:moveTo>
                <a:lnTo>
                  <a:pt x="4576780" y="0"/>
                </a:lnTo>
                <a:lnTo>
                  <a:pt x="4576780" y="3315754"/>
                </a:lnTo>
                <a:lnTo>
                  <a:pt x="0" y="3315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95151" y="2908473"/>
            <a:ext cx="12897698" cy="3755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9522" lvl="1" indent="-459761" algn="l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Objective: To predict bankruptcy using financial data.</a:t>
            </a:r>
          </a:p>
          <a:p>
            <a:pPr marL="919522" lvl="1" indent="-459761" algn="l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Dataset: Financial data of companies.</a:t>
            </a:r>
          </a:p>
          <a:p>
            <a:pPr marL="919522" lvl="1" indent="-459761" algn="l">
              <a:lnSpc>
                <a:spcPts val="5962"/>
              </a:lnSpc>
              <a:buFont typeface="Arial"/>
              <a:buChar char="•"/>
            </a:pPr>
            <a:r>
              <a:rPr lang="en-US" sz="4259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Tools Used: Python, Pandas, Scikit-learn, Numpy, Matplotlib, seaborn, sklearn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911805" y="1083862"/>
            <a:ext cx="6464390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82960">
            <a:off x="-528412" y="72009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6427871">
            <a:off x="2300055" y="-2442398"/>
            <a:ext cx="13687891" cy="16086196"/>
          </a:xfrm>
          <a:custGeom>
            <a:avLst/>
            <a:gdLst/>
            <a:ahLst/>
            <a:cxnLst/>
            <a:rect l="l" t="t" r="r" b="b"/>
            <a:pathLst>
              <a:path w="13687891" h="16086196">
                <a:moveTo>
                  <a:pt x="0" y="0"/>
                </a:moveTo>
                <a:lnTo>
                  <a:pt x="13687890" y="0"/>
                </a:lnTo>
                <a:lnTo>
                  <a:pt x="13687890" y="16086196"/>
                </a:lnTo>
                <a:lnTo>
                  <a:pt x="0" y="1608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937781" y="2329391"/>
            <a:ext cx="12412438" cy="675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Loading Data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Imported the dataset using Pandas.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Missing Values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Checked for missing values using isnull().sum().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Imputed missing values using the median for numerical features.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Feature Selection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relevant features using correlation analysis.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Removed features with low variance.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u="sng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Data Scaling</a:t>
            </a: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Applied StandardScaler to normalize the feature values for better model performance.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95279" y="1206619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Bosk"/>
                <a:ea typeface="Bosk"/>
                <a:cs typeface="Bosk"/>
                <a:sym typeface="Bosk"/>
              </a:rPr>
              <a:t>DATA PREPROCESSING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801113" y="-2514237"/>
            <a:ext cx="13032076" cy="15315474"/>
          </a:xfrm>
          <a:custGeom>
            <a:avLst/>
            <a:gdLst/>
            <a:ahLst/>
            <a:cxnLst/>
            <a:rect l="l" t="t" r="r" b="b"/>
            <a:pathLst>
              <a:path w="13032076" h="15315474">
                <a:moveTo>
                  <a:pt x="0" y="0"/>
                </a:moveTo>
                <a:lnTo>
                  <a:pt x="13032076" y="0"/>
                </a:lnTo>
                <a:lnTo>
                  <a:pt x="13032076" y="15315474"/>
                </a:lnTo>
                <a:lnTo>
                  <a:pt x="0" y="153154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477617" flipH="1" flipV="1">
            <a:off x="15350219" y="-2514237"/>
            <a:ext cx="13032076" cy="15315474"/>
          </a:xfrm>
          <a:custGeom>
            <a:avLst/>
            <a:gdLst/>
            <a:ahLst/>
            <a:cxnLst/>
            <a:rect l="l" t="t" r="r" b="b"/>
            <a:pathLst>
              <a:path w="13032076" h="15315474">
                <a:moveTo>
                  <a:pt x="13032076" y="15315474"/>
                </a:moveTo>
                <a:lnTo>
                  <a:pt x="0" y="15315474"/>
                </a:lnTo>
                <a:lnTo>
                  <a:pt x="0" y="0"/>
                </a:lnTo>
                <a:lnTo>
                  <a:pt x="13032076" y="0"/>
                </a:lnTo>
                <a:lnTo>
                  <a:pt x="13032076" y="1531547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178531">
            <a:off x="14716848" y="481264"/>
            <a:ext cx="4576780" cy="3315755"/>
          </a:xfrm>
          <a:custGeom>
            <a:avLst/>
            <a:gdLst/>
            <a:ahLst/>
            <a:cxnLst/>
            <a:rect l="l" t="t" r="r" b="b"/>
            <a:pathLst>
              <a:path w="4576780" h="3315755">
                <a:moveTo>
                  <a:pt x="0" y="0"/>
                </a:moveTo>
                <a:lnTo>
                  <a:pt x="4576780" y="0"/>
                </a:lnTo>
                <a:lnTo>
                  <a:pt x="4576780" y="3315755"/>
                </a:lnTo>
                <a:lnTo>
                  <a:pt x="0" y="331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9288679">
            <a:off x="-1069494" y="6769187"/>
            <a:ext cx="4576780" cy="3315755"/>
          </a:xfrm>
          <a:custGeom>
            <a:avLst/>
            <a:gdLst/>
            <a:ahLst/>
            <a:cxnLst/>
            <a:rect l="l" t="t" r="r" b="b"/>
            <a:pathLst>
              <a:path w="4576780" h="3315755">
                <a:moveTo>
                  <a:pt x="0" y="0"/>
                </a:moveTo>
                <a:lnTo>
                  <a:pt x="4576780" y="0"/>
                </a:lnTo>
                <a:lnTo>
                  <a:pt x="4576780" y="3315755"/>
                </a:lnTo>
                <a:lnTo>
                  <a:pt x="0" y="331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2785">
            <a:off x="14908114" y="72009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82785">
            <a:off x="77016" y="-2057400"/>
            <a:ext cx="4194247" cy="4114800"/>
          </a:xfrm>
          <a:custGeom>
            <a:avLst/>
            <a:gdLst/>
            <a:ahLst/>
            <a:cxnLst/>
            <a:rect l="l" t="t" r="r" b="b"/>
            <a:pathLst>
              <a:path w="4194247" h="4114800">
                <a:moveTo>
                  <a:pt x="0" y="0"/>
                </a:moveTo>
                <a:lnTo>
                  <a:pt x="4194247" y="0"/>
                </a:lnTo>
                <a:lnTo>
                  <a:pt x="4194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305925" y="2750366"/>
            <a:ext cx="5888543" cy="731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Correlation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Used a heatmap to visualize the correlation between features.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highly correlated features to avoid multicollinearity.</a:t>
            </a:r>
          </a:p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Target Variable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Visualized the distribution of the target variable (bankruptcy vs. non-bankruptcy).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374C7A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59488" y="2750366"/>
            <a:ext cx="5888543" cy="450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u="sng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Distribution Analysis</a:t>
            </a: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: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Plotted histograms and boxplots to understand the distribution of features.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374C7A"/>
                </a:solidFill>
                <a:latin typeface="Bryndan Write"/>
                <a:ea typeface="Bryndan Write"/>
                <a:cs typeface="Bryndan Write"/>
                <a:sym typeface="Bryndan Write"/>
              </a:rPr>
              <a:t>Identified outliers and their potential impact on the model.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374C7A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995279" y="1313642"/>
            <a:ext cx="10666501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EXPLORATORY 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C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74613" y="5013042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5942" y="4655338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25966" y="-3523949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-3052086">
            <a:off x="14876490" y="6474391"/>
            <a:ext cx="4765620" cy="5865379"/>
            <a:chOff x="0" y="0"/>
            <a:chExt cx="6604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9733531">
            <a:off x="36020" y="-2936536"/>
            <a:ext cx="4765620" cy="5865379"/>
            <a:chOff x="0" y="0"/>
            <a:chExt cx="6604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6F90B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9733531">
            <a:off x="-259609" y="-4769680"/>
            <a:ext cx="5457488" cy="6716908"/>
            <a:chOff x="0" y="0"/>
            <a:chExt cx="6604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69850"/>
              <a:ext cx="660400" cy="742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2274613" y="-5071893"/>
            <a:ext cx="7599105" cy="6553836"/>
          </a:xfrm>
          <a:custGeom>
            <a:avLst/>
            <a:gdLst/>
            <a:ahLst/>
            <a:cxnLst/>
            <a:rect l="l" t="t" r="r" b="b"/>
            <a:pathLst>
              <a:path w="7599105" h="6553836">
                <a:moveTo>
                  <a:pt x="0" y="0"/>
                </a:moveTo>
                <a:lnTo>
                  <a:pt x="7599105" y="0"/>
                </a:lnTo>
                <a:lnTo>
                  <a:pt x="7599105" y="6553836"/>
                </a:lnTo>
                <a:lnTo>
                  <a:pt x="0" y="6553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28700" y="1426324"/>
            <a:ext cx="5186072" cy="7173435"/>
          </a:xfrm>
          <a:custGeom>
            <a:avLst/>
            <a:gdLst/>
            <a:ahLst/>
            <a:cxnLst/>
            <a:rect l="l" t="t" r="r" b="b"/>
            <a:pathLst>
              <a:path w="5186072" h="7173435">
                <a:moveTo>
                  <a:pt x="0" y="0"/>
                </a:moveTo>
                <a:lnTo>
                  <a:pt x="5186072" y="0"/>
                </a:lnTo>
                <a:lnTo>
                  <a:pt x="5186072" y="7173435"/>
                </a:lnTo>
                <a:lnTo>
                  <a:pt x="0" y="717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12760" b="-46410"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6490729" y="1426324"/>
            <a:ext cx="5306543" cy="3353301"/>
          </a:xfrm>
          <a:custGeom>
            <a:avLst/>
            <a:gdLst/>
            <a:ahLst/>
            <a:cxnLst/>
            <a:rect l="l" t="t" r="r" b="b"/>
            <a:pathLst>
              <a:path w="5306543" h="3353301">
                <a:moveTo>
                  <a:pt x="0" y="0"/>
                </a:moveTo>
                <a:lnTo>
                  <a:pt x="5306542" y="0"/>
                </a:lnTo>
                <a:lnTo>
                  <a:pt x="5306542" y="3353301"/>
                </a:lnTo>
                <a:lnTo>
                  <a:pt x="0" y="3353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8126" r="-111198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490729" y="4779625"/>
            <a:ext cx="5306543" cy="3820134"/>
          </a:xfrm>
          <a:custGeom>
            <a:avLst/>
            <a:gdLst/>
            <a:ahLst/>
            <a:cxnLst/>
            <a:rect l="l" t="t" r="r" b="b"/>
            <a:pathLst>
              <a:path w="5306543" h="3820134">
                <a:moveTo>
                  <a:pt x="0" y="0"/>
                </a:moveTo>
                <a:lnTo>
                  <a:pt x="5306542" y="0"/>
                </a:lnTo>
                <a:lnTo>
                  <a:pt x="5306542" y="3820134"/>
                </a:lnTo>
                <a:lnTo>
                  <a:pt x="0" y="382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422" r="-1836" b="-19784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018316" y="1426324"/>
            <a:ext cx="5240984" cy="7173435"/>
          </a:xfrm>
          <a:custGeom>
            <a:avLst/>
            <a:gdLst/>
            <a:ahLst/>
            <a:cxnLst/>
            <a:rect l="l" t="t" r="r" b="b"/>
            <a:pathLst>
              <a:path w="5240984" h="7173435">
                <a:moveTo>
                  <a:pt x="0" y="0"/>
                </a:moveTo>
                <a:lnTo>
                  <a:pt x="5240984" y="0"/>
                </a:lnTo>
                <a:lnTo>
                  <a:pt x="5240984" y="7173435"/>
                </a:lnTo>
                <a:lnTo>
                  <a:pt x="0" y="717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8586" t="-5201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52910">
            <a:off x="-514153" y="5431417"/>
            <a:ext cx="5473588" cy="5016628"/>
          </a:xfrm>
          <a:custGeom>
            <a:avLst/>
            <a:gdLst/>
            <a:ahLst/>
            <a:cxnLst/>
            <a:rect l="l" t="t" r="r" b="b"/>
            <a:pathLst>
              <a:path w="5473588" h="5016628">
                <a:moveTo>
                  <a:pt x="0" y="0"/>
                </a:moveTo>
                <a:lnTo>
                  <a:pt x="5473588" y="0"/>
                </a:lnTo>
                <a:lnTo>
                  <a:pt x="5473588" y="5016628"/>
                </a:lnTo>
                <a:lnTo>
                  <a:pt x="0" y="501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7899543" flipH="1">
            <a:off x="445115" y="-1500079"/>
            <a:ext cx="5586321" cy="3849483"/>
          </a:xfrm>
          <a:custGeom>
            <a:avLst/>
            <a:gdLst/>
            <a:ahLst/>
            <a:cxnLst/>
            <a:rect l="l" t="t" r="r" b="b"/>
            <a:pathLst>
              <a:path w="5586321" h="3849483">
                <a:moveTo>
                  <a:pt x="5586321" y="0"/>
                </a:moveTo>
                <a:lnTo>
                  <a:pt x="0" y="0"/>
                </a:lnTo>
                <a:lnTo>
                  <a:pt x="0" y="3849483"/>
                </a:lnTo>
                <a:lnTo>
                  <a:pt x="5586321" y="3849483"/>
                </a:lnTo>
                <a:lnTo>
                  <a:pt x="558632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163175" flipH="1">
            <a:off x="8057020" y="7284818"/>
            <a:ext cx="6749554" cy="4651056"/>
          </a:xfrm>
          <a:custGeom>
            <a:avLst/>
            <a:gdLst/>
            <a:ahLst/>
            <a:cxnLst/>
            <a:rect l="l" t="t" r="r" b="b"/>
            <a:pathLst>
              <a:path w="6749554" h="4651056">
                <a:moveTo>
                  <a:pt x="6749554" y="0"/>
                </a:moveTo>
                <a:lnTo>
                  <a:pt x="0" y="0"/>
                </a:lnTo>
                <a:lnTo>
                  <a:pt x="0" y="4651057"/>
                </a:lnTo>
                <a:lnTo>
                  <a:pt x="6749554" y="4651057"/>
                </a:lnTo>
                <a:lnTo>
                  <a:pt x="674955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977556">
            <a:off x="14857558" y="899230"/>
            <a:ext cx="9270299" cy="8435972"/>
          </a:xfrm>
          <a:custGeom>
            <a:avLst/>
            <a:gdLst/>
            <a:ahLst/>
            <a:cxnLst/>
            <a:rect l="l" t="t" r="r" b="b"/>
            <a:pathLst>
              <a:path w="9270299" h="8435972">
                <a:moveTo>
                  <a:pt x="0" y="0"/>
                </a:moveTo>
                <a:lnTo>
                  <a:pt x="9270298" y="0"/>
                </a:lnTo>
                <a:lnTo>
                  <a:pt x="9270298" y="8435972"/>
                </a:lnTo>
                <a:lnTo>
                  <a:pt x="0" y="84359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5816" y="2150667"/>
            <a:ext cx="8523720" cy="6089693"/>
          </a:xfrm>
          <a:custGeom>
            <a:avLst/>
            <a:gdLst/>
            <a:ahLst/>
            <a:cxnLst/>
            <a:rect l="l" t="t" r="r" b="b"/>
            <a:pathLst>
              <a:path w="8523720" h="6089693">
                <a:moveTo>
                  <a:pt x="0" y="0"/>
                </a:moveTo>
                <a:lnTo>
                  <a:pt x="8523720" y="0"/>
                </a:lnTo>
                <a:lnTo>
                  <a:pt x="8523720" y="6089693"/>
                </a:lnTo>
                <a:lnTo>
                  <a:pt x="0" y="6089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259536" y="2150667"/>
            <a:ext cx="8555217" cy="4505747"/>
          </a:xfrm>
          <a:custGeom>
            <a:avLst/>
            <a:gdLst/>
            <a:ahLst/>
            <a:cxnLst/>
            <a:rect l="l" t="t" r="r" b="b"/>
            <a:pathLst>
              <a:path w="8555217" h="4505747">
                <a:moveTo>
                  <a:pt x="0" y="0"/>
                </a:moveTo>
                <a:lnTo>
                  <a:pt x="8555216" y="0"/>
                </a:lnTo>
                <a:lnTo>
                  <a:pt x="8555216" y="4505747"/>
                </a:lnTo>
                <a:lnTo>
                  <a:pt x="0" y="45057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95279" y="895350"/>
            <a:ext cx="10297442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GRAPHS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88400">
            <a:off x="-8964260" y="244364"/>
            <a:ext cx="14530439" cy="13222700"/>
          </a:xfrm>
          <a:custGeom>
            <a:avLst/>
            <a:gdLst/>
            <a:ahLst/>
            <a:cxnLst/>
            <a:rect l="l" t="t" r="r" b="b"/>
            <a:pathLst>
              <a:path w="14530439" h="13222700">
                <a:moveTo>
                  <a:pt x="0" y="0"/>
                </a:moveTo>
                <a:lnTo>
                  <a:pt x="14530439" y="0"/>
                </a:lnTo>
                <a:lnTo>
                  <a:pt x="14530439" y="13222700"/>
                </a:lnTo>
                <a:lnTo>
                  <a:pt x="0" y="13222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57249">
            <a:off x="10554969" y="-1939722"/>
            <a:ext cx="7693022" cy="7547302"/>
          </a:xfrm>
          <a:custGeom>
            <a:avLst/>
            <a:gdLst/>
            <a:ahLst/>
            <a:cxnLst/>
            <a:rect l="l" t="t" r="r" b="b"/>
            <a:pathLst>
              <a:path w="7693022" h="7547302">
                <a:moveTo>
                  <a:pt x="0" y="0"/>
                </a:moveTo>
                <a:lnTo>
                  <a:pt x="7693023" y="0"/>
                </a:lnTo>
                <a:lnTo>
                  <a:pt x="7693023" y="7547302"/>
                </a:lnTo>
                <a:lnTo>
                  <a:pt x="0" y="7547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05047" flipH="1">
            <a:off x="16431173" y="5416785"/>
            <a:ext cx="3109988" cy="6503778"/>
          </a:xfrm>
          <a:custGeom>
            <a:avLst/>
            <a:gdLst/>
            <a:ahLst/>
            <a:cxnLst/>
            <a:rect l="l" t="t" r="r" b="b"/>
            <a:pathLst>
              <a:path w="3109988" h="6503778">
                <a:moveTo>
                  <a:pt x="3109989" y="0"/>
                </a:moveTo>
                <a:lnTo>
                  <a:pt x="0" y="0"/>
                </a:lnTo>
                <a:lnTo>
                  <a:pt x="0" y="6503777"/>
                </a:lnTo>
                <a:lnTo>
                  <a:pt x="3109989" y="6503777"/>
                </a:lnTo>
                <a:lnTo>
                  <a:pt x="310998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93524" y="2962340"/>
            <a:ext cx="14135453" cy="6348103"/>
          </a:xfrm>
          <a:custGeom>
            <a:avLst/>
            <a:gdLst/>
            <a:ahLst/>
            <a:cxnLst/>
            <a:rect l="l" t="t" r="r" b="b"/>
            <a:pathLst>
              <a:path w="14135453" h="6348103">
                <a:moveTo>
                  <a:pt x="0" y="0"/>
                </a:moveTo>
                <a:lnTo>
                  <a:pt x="14135452" y="0"/>
                </a:lnTo>
                <a:lnTo>
                  <a:pt x="14135452" y="6348103"/>
                </a:lnTo>
                <a:lnTo>
                  <a:pt x="0" y="634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11965" y="3471360"/>
            <a:ext cx="10298604" cy="5839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Logistic Regression: Simple and interpretable.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Random Forest: Handles non-linear relationships and provides feature importance.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Naive Bayes: Based on probabilistic approach.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Gradient Boosting: Combines weak learners to form a strong predictive model.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Support Vector Machine (SVM): Effective in high-dimensional spaces.</a:t>
            </a:r>
          </a:p>
          <a:p>
            <a:pPr marL="651573" lvl="1" indent="-325786" algn="l">
              <a:lnSpc>
                <a:spcPts val="4225"/>
              </a:lnSpc>
              <a:buFont typeface="Arial"/>
              <a:buChar char="•"/>
            </a:pPr>
            <a:r>
              <a:rPr lang="en-US" sz="3017">
                <a:solidFill>
                  <a:srgbClr val="FFFFFF"/>
                </a:solidFill>
                <a:latin typeface="Bryndan Write"/>
                <a:ea typeface="Bryndan Write"/>
                <a:cs typeface="Bryndan Write"/>
                <a:sym typeface="Bryndan Write"/>
              </a:rPr>
              <a:t>K-Nearest Neighbors (KNN): Simple and instance-based learning.</a:t>
            </a:r>
          </a:p>
          <a:p>
            <a:pPr algn="l">
              <a:lnSpc>
                <a:spcPts val="4225"/>
              </a:lnSpc>
              <a:spcBef>
                <a:spcPct val="0"/>
              </a:spcBef>
            </a:pPr>
            <a:endParaRPr lang="en-US" sz="3017">
              <a:solidFill>
                <a:srgbClr val="FFFFFF"/>
              </a:solidFill>
              <a:latin typeface="Bryndan Write"/>
              <a:ea typeface="Bryndan Write"/>
              <a:cs typeface="Bryndan Write"/>
              <a:sym typeface="Bryndan Writ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551216" y="1768540"/>
            <a:ext cx="6633703" cy="119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374C7A"/>
                </a:solidFill>
                <a:latin typeface="Bosk"/>
                <a:ea typeface="Bosk"/>
                <a:cs typeface="Bosk"/>
                <a:sym typeface="Bosk"/>
              </a:rPr>
              <a:t>MODEL SELECTION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730</Words>
  <Application>Microsoft Office PowerPoint</Application>
  <PresentationFormat>Custom</PresentationFormat>
  <Paragraphs>103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Bryndan Write</vt:lpstr>
      <vt:lpstr>Bosk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Dark Blue Abstract Illustration Group Project Presentation</dc:title>
  <cp:lastModifiedBy>Nikita Khalane</cp:lastModifiedBy>
  <cp:revision>6</cp:revision>
  <dcterms:created xsi:type="dcterms:W3CDTF">2006-08-16T00:00:00Z</dcterms:created>
  <dcterms:modified xsi:type="dcterms:W3CDTF">2024-07-05T11:37:16Z</dcterms:modified>
  <dc:identifier>DAGJCGLENZA</dc:identifier>
</cp:coreProperties>
</file>